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27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46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02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68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0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35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75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44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6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38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D2EC-EBD3-F24D-BAF0-67666E90D2A5}" type="datetimeFigureOut">
              <a:rPr lang="it-IT" smtClean="0"/>
              <a:t>01/05/16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5CE9-F0E4-2F42-BCD6-8D9890E04E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9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hermes_modu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44" y="727977"/>
            <a:ext cx="2401801" cy="3039013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8382021" y="2709941"/>
            <a:ext cx="740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00" dirty="0" err="1" smtClean="0">
                <a:latin typeface="Times New Roman"/>
                <a:cs typeface="Times New Roman"/>
              </a:rPr>
              <a:t>electronics</a:t>
            </a:r>
            <a:endParaRPr lang="it-IT" sz="1000" dirty="0">
              <a:latin typeface="Times New Roman"/>
              <a:cs typeface="Times New Roman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69418" y="3345586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00" dirty="0">
                <a:latin typeface="Times New Roman"/>
                <a:cs typeface="Times New Roman"/>
              </a:rPr>
              <a:t>s</a:t>
            </a:r>
            <a:r>
              <a:rPr lang="it-IT" sz="1000" dirty="0" smtClean="0">
                <a:latin typeface="Times New Roman"/>
                <a:cs typeface="Times New Roman"/>
              </a:rPr>
              <a:t>olar panel</a:t>
            </a:r>
            <a:endParaRPr lang="it-IT" sz="1000" dirty="0">
              <a:latin typeface="Times New Roman"/>
              <a:cs typeface="Times New Roma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005240" y="723787"/>
            <a:ext cx="6030313" cy="612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Times New Roman"/>
                <a:cs typeface="Times New Roman"/>
              </a:rPr>
              <a:t>GRB </a:t>
            </a:r>
            <a:r>
              <a:rPr lang="it-IT" sz="1400" b="1" dirty="0" err="1" smtClean="0">
                <a:latin typeface="Times New Roman"/>
                <a:cs typeface="Times New Roman"/>
              </a:rPr>
              <a:t>statistics</a:t>
            </a:r>
            <a:endParaRPr lang="it-IT" sz="1400" b="1" dirty="0" smtClean="0">
              <a:latin typeface="Times New Roman"/>
              <a:cs typeface="Times New Roman"/>
            </a:endParaRPr>
          </a:p>
          <a:p>
            <a:r>
              <a:rPr lang="it-IT" sz="1400" dirty="0" err="1" smtClean="0">
                <a:latin typeface="Times New Roman"/>
                <a:cs typeface="Times New Roman"/>
              </a:rPr>
              <a:t>Average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GRBs</a:t>
            </a:r>
            <a:r>
              <a:rPr lang="it-IT" sz="1400" dirty="0" smtClean="0">
                <a:latin typeface="Times New Roman"/>
                <a:cs typeface="Times New Roman"/>
              </a:rPr>
              <a:t>: 300/</a:t>
            </a:r>
            <a:r>
              <a:rPr lang="it-IT" sz="1400" dirty="0" err="1" smtClean="0">
                <a:latin typeface="Times New Roman"/>
                <a:cs typeface="Times New Roman"/>
              </a:rPr>
              <a:t>yr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err="1" smtClean="0">
                <a:latin typeface="Times New Roman"/>
                <a:cs typeface="Times New Roman"/>
              </a:rPr>
              <a:t>Bright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GRBs</a:t>
            </a:r>
            <a:r>
              <a:rPr lang="it-IT" sz="1400" dirty="0" smtClean="0">
                <a:latin typeface="Times New Roman"/>
                <a:cs typeface="Times New Roman"/>
              </a:rPr>
              <a:t>:      30/</a:t>
            </a:r>
            <a:r>
              <a:rPr lang="it-IT" sz="1400" dirty="0" err="1" smtClean="0">
                <a:latin typeface="Times New Roman"/>
                <a:cs typeface="Times New Roman"/>
              </a:rPr>
              <a:t>yr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GRB </a:t>
            </a:r>
            <a:r>
              <a:rPr lang="it-IT" sz="1400" dirty="0" err="1" smtClean="0">
                <a:latin typeface="Times New Roman"/>
                <a:cs typeface="Times New Roman"/>
              </a:rPr>
              <a:t>structure</a:t>
            </a:r>
            <a:r>
              <a:rPr lang="it-IT" sz="1400" dirty="0" smtClean="0">
                <a:latin typeface="Times New Roman"/>
                <a:cs typeface="Times New Roman"/>
              </a:rPr>
              <a:t>: </a:t>
            </a:r>
            <a:r>
              <a:rPr lang="it-IT" sz="1400" dirty="0" err="1" smtClean="0">
                <a:latin typeface="Times New Roman"/>
                <a:cs typeface="Times New Roman"/>
              </a:rPr>
              <a:t>duration</a:t>
            </a:r>
            <a:r>
              <a:rPr lang="it-IT" sz="1400" dirty="0" smtClean="0">
                <a:latin typeface="Times New Roman"/>
                <a:cs typeface="Times New Roman"/>
              </a:rPr>
              <a:t> 25 </a:t>
            </a:r>
            <a:r>
              <a:rPr lang="it-IT" sz="1400" dirty="0" err="1" smtClean="0">
                <a:latin typeface="Times New Roman"/>
                <a:cs typeface="Times New Roman"/>
              </a:rPr>
              <a:t>s</a:t>
            </a:r>
            <a:r>
              <a:rPr lang="it-IT" sz="1400" dirty="0" smtClean="0">
                <a:latin typeface="Times New Roman"/>
                <a:cs typeface="Times New Roman"/>
              </a:rPr>
              <a:t>, </a:t>
            </a:r>
            <a:r>
              <a:rPr lang="it-IT" sz="1400" dirty="0" err="1" smtClean="0">
                <a:latin typeface="Times New Roman"/>
                <a:cs typeface="Times New Roman"/>
              </a:rPr>
              <a:t>shot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noise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τ</a:t>
            </a:r>
            <a:r>
              <a:rPr lang="it-IT" sz="1400" dirty="0" smtClean="0">
                <a:latin typeface="Times New Roman"/>
                <a:cs typeface="Times New Roman"/>
              </a:rPr>
              <a:t> = 1 </a:t>
            </a:r>
            <a:r>
              <a:rPr lang="it-IT" sz="1400" dirty="0" err="1" smtClean="0">
                <a:latin typeface="Times New Roman"/>
                <a:cs typeface="Times New Roman"/>
              </a:rPr>
              <a:t>ms</a:t>
            </a:r>
            <a:r>
              <a:rPr lang="it-IT" sz="1400" dirty="0" smtClean="0">
                <a:latin typeface="Times New Roman"/>
                <a:cs typeface="Times New Roman"/>
              </a:rPr>
              <a:t>, rate = 100/</a:t>
            </a:r>
            <a:r>
              <a:rPr lang="it-IT" sz="1400" dirty="0" err="1" smtClean="0">
                <a:latin typeface="Times New Roman"/>
                <a:cs typeface="Times New Roman"/>
              </a:rPr>
              <a:t>s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Instrument</a:t>
            </a:r>
            <a:endParaRPr lang="it-IT" sz="1400" b="1" dirty="0" smtClean="0">
              <a:latin typeface="Times New Roman"/>
              <a:cs typeface="Times New Roman"/>
            </a:endParaRP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N</a:t>
            </a:r>
            <a:r>
              <a:rPr lang="it-IT" sz="1400" b="1" dirty="0" smtClean="0">
                <a:latin typeface="Times New Roman"/>
                <a:cs typeface="Times New Roman"/>
              </a:rPr>
              <a:t> ≥ 100 Nano </a:t>
            </a:r>
            <a:r>
              <a:rPr lang="it-IT" sz="1400" b="1" dirty="0" err="1" smtClean="0">
                <a:latin typeface="Times New Roman"/>
                <a:cs typeface="Times New Roman"/>
              </a:rPr>
              <a:t>Satellites</a:t>
            </a:r>
            <a:r>
              <a:rPr lang="it-IT" sz="1400" dirty="0" smtClean="0">
                <a:latin typeface="Times New Roman"/>
                <a:cs typeface="Times New Roman"/>
              </a:rPr>
              <a:t> (</a:t>
            </a:r>
            <a:r>
              <a:rPr lang="it-IT" sz="1400" dirty="0" err="1" smtClean="0">
                <a:latin typeface="Times New Roman"/>
                <a:cs typeface="Times New Roman"/>
              </a:rPr>
              <a:t>Modules</a:t>
            </a:r>
            <a:r>
              <a:rPr lang="it-IT" sz="1400" dirty="0" smtClean="0">
                <a:latin typeface="Times New Roman"/>
                <a:cs typeface="Times New Roman"/>
              </a:rPr>
              <a:t>) in </a:t>
            </a:r>
            <a:r>
              <a:rPr lang="it-IT" sz="1400" dirty="0" err="1" smtClean="0">
                <a:latin typeface="Times New Roman"/>
                <a:cs typeface="Times New Roman"/>
              </a:rPr>
              <a:t>Low</a:t>
            </a:r>
            <a:r>
              <a:rPr lang="it-IT" sz="1400" dirty="0" smtClean="0">
                <a:latin typeface="Times New Roman"/>
                <a:cs typeface="Times New Roman"/>
              </a:rPr>
              <a:t> Earth </a:t>
            </a:r>
            <a:r>
              <a:rPr lang="it-IT" sz="1400" dirty="0" err="1" smtClean="0">
                <a:latin typeface="Times New Roman"/>
                <a:cs typeface="Times New Roman"/>
              </a:rPr>
              <a:t>Orbit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Average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separation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between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Modules</a:t>
            </a:r>
            <a:r>
              <a:rPr lang="it-IT" sz="1400" dirty="0" smtClean="0">
                <a:latin typeface="Times New Roman"/>
                <a:cs typeface="Times New Roman"/>
              </a:rPr>
              <a:t>: 6000 km</a:t>
            </a: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Module</a:t>
            </a:r>
            <a:r>
              <a:rPr lang="it-IT" sz="1400" b="1" dirty="0" smtClean="0">
                <a:latin typeface="Times New Roman"/>
                <a:cs typeface="Times New Roman"/>
              </a:rPr>
              <a:t> </a:t>
            </a:r>
            <a:r>
              <a:rPr lang="it-IT" sz="1400" dirty="0" smtClean="0">
                <a:latin typeface="Times New Roman"/>
                <a:cs typeface="Times New Roman"/>
              </a:rPr>
              <a:t>(</a:t>
            </a:r>
            <a:r>
              <a:rPr lang="it-IT" sz="1400" dirty="0" err="1" smtClean="0">
                <a:latin typeface="Times New Roman"/>
                <a:cs typeface="Times New Roman"/>
              </a:rPr>
              <a:t>weight</a:t>
            </a:r>
            <a:r>
              <a:rPr lang="it-IT" sz="1400" dirty="0">
                <a:latin typeface="Times New Roman"/>
                <a:cs typeface="Times New Roman"/>
              </a:rPr>
              <a:t> </a:t>
            </a:r>
            <a:r>
              <a:rPr lang="it-IT" sz="1400" dirty="0" smtClean="0">
                <a:latin typeface="Times New Roman"/>
                <a:cs typeface="Times New Roman"/>
              </a:rPr>
              <a:t>≤ 10 </a:t>
            </a:r>
            <a:r>
              <a:rPr lang="it-IT" sz="1400" dirty="0" smtClean="0">
                <a:latin typeface="Times New Roman"/>
                <a:cs typeface="Times New Roman"/>
              </a:rPr>
              <a:t>kg)</a:t>
            </a:r>
            <a:r>
              <a:rPr lang="it-IT" sz="1400" b="1" dirty="0" smtClean="0">
                <a:latin typeface="Times New Roman"/>
                <a:cs typeface="Times New Roman"/>
              </a:rPr>
              <a:t> </a:t>
            </a:r>
            <a:endParaRPr lang="it-IT" sz="1400" b="1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5 Detectors </a:t>
            </a:r>
            <a:r>
              <a:rPr lang="it-IT" sz="1400" dirty="0" smtClean="0">
                <a:latin typeface="Times New Roman"/>
                <a:cs typeface="Times New Roman"/>
              </a:rPr>
              <a:t/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Field of </a:t>
            </a:r>
            <a:r>
              <a:rPr lang="it-IT" sz="1400" dirty="0" err="1" smtClean="0">
                <a:latin typeface="Times New Roman"/>
                <a:cs typeface="Times New Roman"/>
              </a:rPr>
              <a:t>View</a:t>
            </a:r>
            <a:r>
              <a:rPr lang="it-IT" sz="1400" dirty="0" smtClean="0">
                <a:latin typeface="Times New Roman"/>
                <a:cs typeface="Times New Roman"/>
              </a:rPr>
              <a:t> of </a:t>
            </a:r>
            <a:r>
              <a:rPr lang="it-IT" sz="1400" dirty="0" err="1" smtClean="0">
                <a:latin typeface="Times New Roman"/>
                <a:cs typeface="Times New Roman"/>
              </a:rPr>
              <a:t>each</a:t>
            </a:r>
            <a:r>
              <a:rPr lang="it-IT" sz="1400" dirty="0" smtClean="0">
                <a:latin typeface="Times New Roman"/>
                <a:cs typeface="Times New Roman"/>
              </a:rPr>
              <a:t> Detector: 2 </a:t>
            </a:r>
            <a:r>
              <a:rPr lang="it-IT" sz="1400" dirty="0" err="1" smtClean="0">
                <a:latin typeface="Times New Roman"/>
                <a:cs typeface="Times New Roman"/>
              </a:rPr>
              <a:t>steradians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GPS </a:t>
            </a:r>
            <a:r>
              <a:rPr lang="it-IT" sz="1400" dirty="0" err="1" smtClean="0">
                <a:latin typeface="Times New Roman"/>
                <a:cs typeface="Times New Roman"/>
              </a:rPr>
              <a:t>absolute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temporal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accuracy</a:t>
            </a:r>
            <a:r>
              <a:rPr lang="it-IT" sz="1400" dirty="0" smtClean="0">
                <a:latin typeface="Times New Roman"/>
                <a:cs typeface="Times New Roman"/>
              </a:rPr>
              <a:t> ≤ 100 </a:t>
            </a:r>
            <a:r>
              <a:rPr lang="it-IT" sz="1400" dirty="0" err="1" smtClean="0">
                <a:latin typeface="Times New Roman"/>
                <a:cs typeface="Times New Roman"/>
              </a:rPr>
              <a:t>nanoseconds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GPS </a:t>
            </a:r>
            <a:r>
              <a:rPr lang="it-IT" sz="1400" dirty="0" err="1" smtClean="0">
                <a:latin typeface="Times New Roman"/>
                <a:cs typeface="Times New Roman"/>
              </a:rPr>
              <a:t>based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Module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positional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accuracy</a:t>
            </a:r>
            <a:r>
              <a:rPr lang="it-IT" sz="1400" dirty="0" smtClean="0">
                <a:latin typeface="Times New Roman"/>
                <a:cs typeface="Times New Roman"/>
              </a:rPr>
              <a:t>: ≤ 10 m</a:t>
            </a:r>
          </a:p>
          <a:p>
            <a:r>
              <a:rPr lang="it-IT" sz="1400" b="1" dirty="0" smtClean="0">
                <a:latin typeface="Times New Roman"/>
                <a:cs typeface="Times New Roman"/>
              </a:rPr>
              <a:t>Detector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Scintillator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Crystals</a:t>
            </a:r>
            <a:r>
              <a:rPr lang="it-IT" sz="1400" dirty="0" smtClean="0">
                <a:latin typeface="Times New Roman"/>
                <a:cs typeface="Times New Roman"/>
              </a:rPr>
              <a:t>: </a:t>
            </a:r>
            <a:r>
              <a:rPr lang="it-IT" sz="1400" dirty="0" err="1" smtClean="0">
                <a:latin typeface="Times New Roman"/>
                <a:cs typeface="Times New Roman"/>
              </a:rPr>
              <a:t>CsI</a:t>
            </a:r>
            <a:r>
              <a:rPr lang="it-IT" sz="1400" dirty="0" smtClean="0">
                <a:latin typeface="Times New Roman"/>
                <a:cs typeface="Times New Roman"/>
              </a:rPr>
              <a:t> (</a:t>
            </a:r>
            <a:r>
              <a:rPr lang="it-IT" sz="1400" dirty="0" err="1" smtClean="0">
                <a:latin typeface="Times New Roman"/>
                <a:cs typeface="Times New Roman"/>
              </a:rPr>
              <a:t>classic</a:t>
            </a:r>
            <a:r>
              <a:rPr lang="it-IT" sz="1400" dirty="0" smtClean="0">
                <a:latin typeface="Times New Roman"/>
                <a:cs typeface="Times New Roman"/>
              </a:rPr>
              <a:t>) or LaBr</a:t>
            </a:r>
            <a:r>
              <a:rPr lang="it-IT" sz="1400" baseline="-25000" dirty="0" smtClean="0">
                <a:latin typeface="Times New Roman"/>
                <a:cs typeface="Times New Roman"/>
              </a:rPr>
              <a:t>3</a:t>
            </a:r>
            <a:r>
              <a:rPr lang="it-IT" sz="1400" dirty="0" smtClean="0">
                <a:latin typeface="Times New Roman"/>
                <a:cs typeface="Times New Roman"/>
              </a:rPr>
              <a:t> or CeBr</a:t>
            </a:r>
            <a:r>
              <a:rPr lang="it-IT" sz="1400" baseline="-25000" dirty="0" smtClean="0">
                <a:latin typeface="Times New Roman"/>
                <a:cs typeface="Times New Roman"/>
              </a:rPr>
              <a:t>3</a:t>
            </a:r>
            <a:r>
              <a:rPr lang="it-IT" sz="1400" dirty="0" smtClean="0">
                <a:latin typeface="Times New Roman"/>
                <a:cs typeface="Times New Roman"/>
              </a:rPr>
              <a:t> (rise − </a:t>
            </a:r>
            <a:r>
              <a:rPr lang="it-IT" sz="1400" dirty="0" err="1" smtClean="0">
                <a:latin typeface="Times New Roman"/>
                <a:cs typeface="Times New Roman"/>
              </a:rPr>
              <a:t>decay</a:t>
            </a:r>
            <a:r>
              <a:rPr lang="it-IT" sz="1400" dirty="0" smtClean="0">
                <a:latin typeface="Times New Roman"/>
                <a:cs typeface="Times New Roman"/>
              </a:rPr>
              <a:t>: 0.5 − 20 ns</a:t>
            </a:r>
            <a:r>
              <a:rPr lang="it-IT" sz="1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it-IT" sz="1400" dirty="0">
                <a:latin typeface="Times New Roman"/>
              </a:rPr>
              <a:t>Photo-detector: </a:t>
            </a:r>
            <a:r>
              <a:rPr lang="it-IT" sz="1400" dirty="0" err="1">
                <a:latin typeface="Times New Roman"/>
              </a:rPr>
              <a:t>Silicon</a:t>
            </a:r>
            <a:r>
              <a:rPr lang="it-IT" sz="1400" dirty="0">
                <a:latin typeface="Times New Roman"/>
              </a:rPr>
              <a:t> Photo </a:t>
            </a:r>
            <a:r>
              <a:rPr lang="it-IT" sz="1400" dirty="0" err="1" smtClean="0">
                <a:latin typeface="Times New Roman"/>
              </a:rPr>
              <a:t>Multiplier</a:t>
            </a:r>
            <a:r>
              <a:rPr lang="it-IT" sz="1400" dirty="0" smtClean="0">
                <a:latin typeface="Times New Roman"/>
              </a:rPr>
              <a:t> (</a:t>
            </a:r>
            <a:r>
              <a:rPr lang="it-IT" sz="1400" dirty="0" err="1" smtClean="0">
                <a:latin typeface="Times New Roman"/>
              </a:rPr>
              <a:t>SiPM</a:t>
            </a:r>
            <a:r>
              <a:rPr lang="it-IT" sz="1400" dirty="0" smtClean="0">
                <a:latin typeface="Times New Roman"/>
              </a:rPr>
              <a:t>) or </a:t>
            </a:r>
            <a:r>
              <a:rPr lang="it-IT" sz="1400" dirty="0" err="1" smtClean="0">
                <a:latin typeface="Times New Roman"/>
              </a:rPr>
              <a:t>Silicon</a:t>
            </a:r>
            <a:r>
              <a:rPr lang="it-IT" sz="1400" dirty="0" smtClean="0">
                <a:latin typeface="Times New Roman"/>
              </a:rPr>
              <a:t> </a:t>
            </a:r>
            <a:r>
              <a:rPr lang="it-IT" sz="1400" dirty="0" err="1" smtClean="0">
                <a:latin typeface="Times New Roman"/>
              </a:rPr>
              <a:t>Drift</a:t>
            </a:r>
            <a:r>
              <a:rPr lang="it-IT" sz="1400" dirty="0" smtClean="0">
                <a:latin typeface="Times New Roman"/>
              </a:rPr>
              <a:t> Detector (SDD)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err="1" smtClean="0">
                <a:latin typeface="Times New Roman"/>
                <a:cs typeface="Times New Roman"/>
              </a:rPr>
              <a:t>Effective</a:t>
            </a:r>
            <a:r>
              <a:rPr lang="it-IT" sz="1400" dirty="0" smtClean="0">
                <a:latin typeface="Times New Roman"/>
                <a:cs typeface="Times New Roman"/>
              </a:rPr>
              <a:t> area: 10 × 10 cm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Weight</a:t>
            </a:r>
            <a:r>
              <a:rPr lang="it-IT" sz="1400" dirty="0" smtClean="0">
                <a:latin typeface="Times New Roman"/>
                <a:cs typeface="Times New Roman"/>
              </a:rPr>
              <a:t>: 0.5/1 kg</a:t>
            </a:r>
          </a:p>
          <a:p>
            <a:r>
              <a:rPr lang="it-IT" sz="1400" dirty="0" smtClean="0">
                <a:latin typeface="Times New Roman"/>
                <a:cs typeface="Times New Roman"/>
              </a:rPr>
              <a:t>Energy band:  3 </a:t>
            </a:r>
            <a:r>
              <a:rPr lang="it-IT" sz="1400" dirty="0" err="1" smtClean="0">
                <a:latin typeface="Times New Roman"/>
                <a:cs typeface="Times New Roman"/>
              </a:rPr>
              <a:t>keV</a:t>
            </a:r>
            <a:r>
              <a:rPr lang="it-IT" sz="1400" dirty="0" smtClean="0">
                <a:latin typeface="Times New Roman"/>
                <a:cs typeface="Times New Roman"/>
              </a:rPr>
              <a:t> − 50 </a:t>
            </a:r>
            <a:r>
              <a:rPr lang="it-IT" sz="1400" dirty="0" err="1" smtClean="0">
                <a:latin typeface="Times New Roman"/>
                <a:cs typeface="Times New Roman"/>
              </a:rPr>
              <a:t>MeV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Energy </a:t>
            </a:r>
            <a:r>
              <a:rPr lang="it-IT" sz="1400" dirty="0" err="1" smtClean="0">
                <a:latin typeface="Times New Roman"/>
                <a:cs typeface="Times New Roman"/>
              </a:rPr>
              <a:t>resolution</a:t>
            </a:r>
            <a:r>
              <a:rPr lang="it-IT" sz="1400" dirty="0" smtClean="0">
                <a:latin typeface="Times New Roman"/>
                <a:cs typeface="Times New Roman"/>
              </a:rPr>
              <a:t>: 15% </a:t>
            </a:r>
            <a:r>
              <a:rPr lang="it-IT" sz="1400" dirty="0" err="1" smtClean="0">
                <a:latin typeface="Times New Roman"/>
                <a:cs typeface="Times New Roman"/>
              </a:rPr>
              <a:t>at</a:t>
            </a:r>
            <a:r>
              <a:rPr lang="it-IT" sz="1400" dirty="0" smtClean="0">
                <a:latin typeface="Times New Roman"/>
                <a:cs typeface="Times New Roman"/>
              </a:rPr>
              <a:t> 30 </a:t>
            </a:r>
            <a:r>
              <a:rPr lang="it-IT" sz="1400" dirty="0" err="1" smtClean="0">
                <a:latin typeface="Times New Roman"/>
                <a:cs typeface="Times New Roman"/>
              </a:rPr>
              <a:t>keV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Temporal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resolution</a:t>
            </a:r>
            <a:r>
              <a:rPr lang="it-IT" sz="1400" dirty="0" smtClean="0">
                <a:latin typeface="Times New Roman"/>
                <a:cs typeface="Times New Roman"/>
              </a:rPr>
              <a:t>: ≤ 10 </a:t>
            </a:r>
            <a:r>
              <a:rPr lang="it-IT" sz="1400" dirty="0" err="1" smtClean="0">
                <a:latin typeface="Times New Roman"/>
                <a:cs typeface="Times New Roman"/>
              </a:rPr>
              <a:t>nanoseconds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Mission</a:t>
            </a:r>
            <a:r>
              <a:rPr lang="it-IT" sz="1400" b="1" dirty="0" smtClean="0">
                <a:latin typeface="Times New Roman"/>
                <a:cs typeface="Times New Roman"/>
              </a:rPr>
              <a:t> performance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Accuracy</a:t>
            </a:r>
            <a:r>
              <a:rPr lang="it-IT" sz="1400" dirty="0" smtClean="0">
                <a:latin typeface="Times New Roman"/>
                <a:cs typeface="Times New Roman"/>
              </a:rPr>
              <a:t> in </a:t>
            </a:r>
            <a:r>
              <a:rPr lang="it-IT" sz="1400" dirty="0" err="1" smtClean="0">
                <a:latin typeface="Times New Roman"/>
                <a:cs typeface="Times New Roman"/>
              </a:rPr>
              <a:t>delays</a:t>
            </a:r>
            <a:r>
              <a:rPr lang="it-IT" sz="1400" dirty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between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Average</a:t>
            </a:r>
            <a:r>
              <a:rPr lang="it-IT" sz="1400" dirty="0" smtClean="0">
                <a:latin typeface="Times New Roman"/>
                <a:cs typeface="Times New Roman"/>
              </a:rPr>
              <a:t> GRB </a:t>
            </a:r>
            <a:r>
              <a:rPr lang="it-IT" sz="1400" dirty="0" err="1" smtClean="0">
                <a:latin typeface="Times New Roman"/>
                <a:cs typeface="Times New Roman"/>
              </a:rPr>
              <a:t>lightcurves</a:t>
            </a:r>
            <a:r>
              <a:rPr lang="it-IT" sz="1400" dirty="0">
                <a:latin typeface="Times New Roman"/>
                <a:cs typeface="Times New Roman"/>
              </a:rPr>
              <a:t> </a:t>
            </a:r>
            <a:r>
              <a:rPr lang="it-IT" sz="1400" dirty="0" smtClean="0">
                <a:latin typeface="Times New Roman"/>
                <a:cs typeface="Times New Roman"/>
              </a:rPr>
              <a:t>of </a:t>
            </a:r>
            <a:r>
              <a:rPr lang="it-IT" sz="1400" dirty="0" err="1" smtClean="0">
                <a:latin typeface="Times New Roman"/>
                <a:cs typeface="Times New Roman"/>
              </a:rPr>
              <a:t>two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Modules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it-IT" sz="1400" dirty="0" smtClean="0">
                <a:latin typeface="Times New Roman"/>
                <a:cs typeface="Times New Roman"/>
              </a:rPr>
              <a:t>(cross </a:t>
            </a:r>
            <a:r>
              <a:rPr lang="it-IT" sz="1400" dirty="0" err="1" smtClean="0">
                <a:latin typeface="Times New Roman"/>
                <a:cs typeface="Times New Roman"/>
              </a:rPr>
              <a:t>correlation</a:t>
            </a:r>
            <a:r>
              <a:rPr lang="it-IT" sz="1400" dirty="0" smtClean="0">
                <a:latin typeface="Times New Roman"/>
                <a:cs typeface="Times New Roman"/>
              </a:rPr>
              <a:t>  </a:t>
            </a:r>
            <a:r>
              <a:rPr lang="it-IT" sz="1400" dirty="0" err="1" smtClean="0">
                <a:latin typeface="Times New Roman"/>
                <a:cs typeface="Times New Roman"/>
              </a:rPr>
              <a:t>techniques</a:t>
            </a:r>
            <a:r>
              <a:rPr lang="it-IT" sz="1400" dirty="0" smtClean="0">
                <a:latin typeface="Times New Roman"/>
                <a:cs typeface="Times New Roman"/>
              </a:rPr>
              <a:t>): 20 </a:t>
            </a:r>
            <a:r>
              <a:rPr lang="it-IT" sz="1400" dirty="0" err="1" smtClean="0">
                <a:latin typeface="Times New Roman"/>
                <a:cs typeface="Times New Roman"/>
              </a:rPr>
              <a:t>microseconds</a:t>
            </a:r>
            <a:r>
              <a:rPr lang="it-IT" sz="1400" dirty="0" smtClean="0">
                <a:latin typeface="Times New Roman"/>
                <a:cs typeface="Times New Roman"/>
              </a:rPr>
              <a:t> for </a:t>
            </a:r>
            <a:r>
              <a:rPr lang="it-IT" sz="1400" dirty="0" err="1" smtClean="0">
                <a:latin typeface="Times New Roman"/>
                <a:cs typeface="Times New Roman"/>
              </a:rPr>
              <a:t>Average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GRBs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dirty="0" err="1" smtClean="0">
                <a:latin typeface="Times New Roman"/>
                <a:cs typeface="Times New Roman"/>
              </a:rPr>
              <a:t>Continuous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recording</a:t>
            </a:r>
            <a:r>
              <a:rPr lang="it-IT" sz="1400" dirty="0" smtClean="0">
                <a:latin typeface="Times New Roman"/>
                <a:cs typeface="Times New Roman"/>
              </a:rPr>
              <a:t> of </a:t>
            </a:r>
            <a:r>
              <a:rPr lang="it-IT" sz="1400" dirty="0" err="1">
                <a:latin typeface="Times New Roman"/>
                <a:cs typeface="Times New Roman"/>
              </a:rPr>
              <a:t>b</a:t>
            </a:r>
            <a:r>
              <a:rPr lang="it-IT" sz="1400" dirty="0" err="1" smtClean="0">
                <a:latin typeface="Times New Roman"/>
                <a:cs typeface="Times New Roman"/>
              </a:rPr>
              <a:t>uffered</a:t>
            </a:r>
            <a:r>
              <a:rPr lang="it-IT" sz="1400" dirty="0" smtClean="0">
                <a:latin typeface="Times New Roman"/>
                <a:cs typeface="Times New Roman"/>
              </a:rPr>
              <a:t> data</a:t>
            </a:r>
          </a:p>
          <a:p>
            <a:r>
              <a:rPr lang="it-IT" sz="1400" dirty="0" err="1" smtClean="0">
                <a:latin typeface="Times New Roman"/>
                <a:cs typeface="Times New Roman"/>
              </a:rPr>
              <a:t>Triggered</a:t>
            </a:r>
            <a:r>
              <a:rPr lang="it-IT" sz="1400" dirty="0" smtClean="0">
                <a:latin typeface="Times New Roman"/>
                <a:cs typeface="Times New Roman"/>
              </a:rPr>
              <a:t> to </a:t>
            </a:r>
            <a:r>
              <a:rPr lang="it-IT" sz="1400" dirty="0" err="1" smtClean="0">
                <a:latin typeface="Times New Roman"/>
                <a:cs typeface="Times New Roman"/>
              </a:rPr>
              <a:t>ground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telemetry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transmission</a:t>
            </a:r>
            <a:endParaRPr lang="it-IT" sz="1400" dirty="0" smtClean="0">
              <a:latin typeface="Times New Roman"/>
              <a:cs typeface="Times New Roman"/>
            </a:endParaRP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Accuracy</a:t>
            </a:r>
            <a:r>
              <a:rPr lang="it-IT" sz="1400" b="1" dirty="0" smtClean="0">
                <a:latin typeface="Times New Roman"/>
                <a:cs typeface="Times New Roman"/>
              </a:rPr>
              <a:t> in </a:t>
            </a:r>
            <a:r>
              <a:rPr lang="it-IT" sz="1400" b="1" dirty="0" err="1" smtClean="0">
                <a:latin typeface="Times New Roman"/>
                <a:cs typeface="Times New Roman"/>
              </a:rPr>
              <a:t>positioning</a:t>
            </a:r>
            <a:r>
              <a:rPr lang="it-IT" sz="1400" b="1" dirty="0" smtClean="0">
                <a:latin typeface="Times New Roman"/>
                <a:cs typeface="Times New Roman"/>
              </a:rPr>
              <a:t> of </a:t>
            </a:r>
            <a:r>
              <a:rPr lang="it-IT" sz="1400" b="1" dirty="0" err="1" smtClean="0">
                <a:latin typeface="Times New Roman"/>
                <a:cs typeface="Times New Roman"/>
              </a:rPr>
              <a:t>Average</a:t>
            </a:r>
            <a:r>
              <a:rPr lang="it-IT" sz="1400" b="1" dirty="0" smtClean="0">
                <a:latin typeface="Times New Roman"/>
                <a:cs typeface="Times New Roman"/>
              </a:rPr>
              <a:t> GRB: 6    </a:t>
            </a:r>
            <a:r>
              <a:rPr lang="it-IT" sz="1400" b="1" dirty="0" err="1" smtClean="0">
                <a:latin typeface="Times New Roman"/>
                <a:cs typeface="Times New Roman"/>
              </a:rPr>
              <a:t>arcsec</a:t>
            </a:r>
            <a:endParaRPr lang="it-IT" sz="1400" b="1" dirty="0" smtClean="0">
              <a:latin typeface="Times New Roman"/>
              <a:cs typeface="Times New Roman"/>
            </a:endParaRPr>
          </a:p>
          <a:p>
            <a:r>
              <a:rPr lang="it-IT" sz="1400" b="1" dirty="0" err="1" smtClean="0">
                <a:latin typeface="Times New Roman"/>
                <a:cs typeface="Times New Roman"/>
              </a:rPr>
              <a:t>Accuracy</a:t>
            </a:r>
            <a:r>
              <a:rPr lang="it-IT" sz="1400" b="1" dirty="0" smtClean="0">
                <a:latin typeface="Times New Roman"/>
                <a:cs typeface="Times New Roman"/>
              </a:rPr>
              <a:t> in </a:t>
            </a:r>
            <a:r>
              <a:rPr lang="it-IT" sz="1400" b="1" dirty="0" err="1" smtClean="0">
                <a:latin typeface="Times New Roman"/>
                <a:cs typeface="Times New Roman"/>
              </a:rPr>
              <a:t>positioning</a:t>
            </a:r>
            <a:r>
              <a:rPr lang="it-IT" sz="1400" b="1" dirty="0" smtClean="0">
                <a:latin typeface="Times New Roman"/>
                <a:cs typeface="Times New Roman"/>
              </a:rPr>
              <a:t> of </a:t>
            </a:r>
            <a:r>
              <a:rPr lang="it-IT" sz="1400" b="1" dirty="0" err="1" smtClean="0">
                <a:latin typeface="Times New Roman"/>
                <a:cs typeface="Times New Roman"/>
              </a:rPr>
              <a:t>Bright</a:t>
            </a:r>
            <a:r>
              <a:rPr lang="it-IT" sz="1400" b="1" dirty="0" smtClean="0">
                <a:latin typeface="Times New Roman"/>
                <a:cs typeface="Times New Roman"/>
              </a:rPr>
              <a:t> </a:t>
            </a:r>
            <a:r>
              <a:rPr lang="it-IT" sz="1400" b="1" dirty="0" err="1" smtClean="0">
                <a:latin typeface="Times New Roman"/>
                <a:cs typeface="Times New Roman"/>
              </a:rPr>
              <a:t>GRBs</a:t>
            </a:r>
            <a:r>
              <a:rPr lang="it-IT" sz="1400" b="1" dirty="0" smtClean="0">
                <a:latin typeface="Times New Roman"/>
                <a:cs typeface="Times New Roman"/>
              </a:rPr>
              <a:t>:  0.5 </a:t>
            </a:r>
            <a:r>
              <a:rPr lang="it-IT" sz="1400" b="1" dirty="0" err="1" smtClean="0">
                <a:latin typeface="Times New Roman"/>
                <a:cs typeface="Times New Roman"/>
              </a:rPr>
              <a:t>arcsec</a:t>
            </a:r>
            <a:endParaRPr lang="it-IT" sz="1400" b="1" dirty="0" smtClean="0">
              <a:latin typeface="Times New Roman"/>
              <a:cs typeface="Times New Roman"/>
            </a:endParaRPr>
          </a:p>
          <a:p>
            <a:r>
              <a:rPr lang="it-IT" sz="1400" dirty="0" smtClean="0">
                <a:latin typeface="Times New Roman"/>
                <a:cs typeface="Times New Roman"/>
              </a:rPr>
              <a:t>Modular </a:t>
            </a:r>
            <a:r>
              <a:rPr lang="it-IT" sz="1400" dirty="0" err="1" smtClean="0">
                <a:latin typeface="Times New Roman"/>
                <a:cs typeface="Times New Roman"/>
              </a:rPr>
              <a:t>structure</a:t>
            </a:r>
            <a:r>
              <a:rPr lang="it-IT" sz="1400" dirty="0" smtClean="0">
                <a:latin typeface="Times New Roman"/>
                <a:cs typeface="Times New Roman"/>
              </a:rPr>
              <a:t>: </a:t>
            </a:r>
            <a:r>
              <a:rPr lang="it-IT" sz="1400" dirty="0" err="1" smtClean="0">
                <a:latin typeface="Times New Roman"/>
                <a:cs typeface="Times New Roman"/>
              </a:rPr>
              <a:t>overall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effective</a:t>
            </a:r>
            <a:r>
              <a:rPr lang="it-IT" sz="1400" dirty="0" smtClean="0">
                <a:latin typeface="Times New Roman"/>
                <a:cs typeface="Times New Roman"/>
              </a:rPr>
              <a:t> area 1 m</a:t>
            </a:r>
            <a:r>
              <a:rPr lang="it-IT" sz="1400" baseline="30000" dirty="0" smtClean="0">
                <a:latin typeface="Times New Roman"/>
                <a:cs typeface="Times New Roman"/>
              </a:rPr>
              <a:t>2</a:t>
            </a:r>
            <a:r>
              <a:rPr lang="it-IT" sz="1400" dirty="0" smtClean="0">
                <a:latin typeface="Times New Roman"/>
                <a:cs typeface="Times New Roman"/>
              </a:rPr>
              <a:t> </a:t>
            </a:r>
            <a:r>
              <a:rPr lang="it-IT" sz="1400" dirty="0" err="1" smtClean="0">
                <a:latin typeface="Times New Roman"/>
                <a:cs typeface="Times New Roman"/>
              </a:rPr>
              <a:t>every</a:t>
            </a:r>
            <a:r>
              <a:rPr lang="it-IT" sz="1400" dirty="0" smtClean="0">
                <a:latin typeface="Times New Roman"/>
                <a:cs typeface="Times New Roman"/>
              </a:rPr>
              <a:t> 100 </a:t>
            </a:r>
            <a:r>
              <a:rPr lang="it-IT" sz="1400" dirty="0" err="1" smtClean="0">
                <a:latin typeface="Times New Roman"/>
                <a:cs typeface="Times New Roman"/>
              </a:rPr>
              <a:t>modules</a:t>
            </a:r>
            <a:endParaRPr lang="it-IT" sz="1400" dirty="0" smtClean="0">
              <a:latin typeface="Times New Roman"/>
              <a:cs typeface="Times New Roman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94B-D2EF-A14F-BE97-019F3FAA777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3" name="Immagine 2" descr="Hermes-Mercu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3" y="-633"/>
            <a:ext cx="2018430" cy="2434839"/>
          </a:xfrm>
          <a:prstGeom prst="rect">
            <a:avLst/>
          </a:prstGeom>
        </p:spPr>
      </p:pic>
      <p:pic>
        <p:nvPicPr>
          <p:cNvPr id="4" name="Immagine 3" descr="000207constella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4907"/>
            <a:ext cx="2013627" cy="1957246"/>
          </a:xfrm>
          <a:prstGeom prst="rect">
            <a:avLst/>
          </a:prstGeom>
        </p:spPr>
      </p:pic>
      <p:pic>
        <p:nvPicPr>
          <p:cNvPr id="5" name="Immagine 4" descr="edrs_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09635"/>
            <a:ext cx="2013626" cy="1132664"/>
          </a:xfrm>
          <a:prstGeom prst="rect">
            <a:avLst/>
          </a:prstGeom>
        </p:spPr>
      </p:pic>
      <p:pic>
        <p:nvPicPr>
          <p:cNvPr id="6" name="Immagine 5" descr="GRB010412_htr1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720"/>
            <a:ext cx="2084647" cy="148903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79227" y="2463485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err="1">
                <a:latin typeface="Times New Roman"/>
                <a:cs typeface="Times New Roman"/>
              </a:rPr>
              <a:t>c</a:t>
            </a:r>
            <a:r>
              <a:rPr lang="it-IT" sz="800" dirty="0" err="1" smtClean="0">
                <a:latin typeface="Times New Roman"/>
                <a:cs typeface="Times New Roman"/>
              </a:rPr>
              <a:t>ourtesy</a:t>
            </a:r>
            <a:r>
              <a:rPr lang="it-IT" sz="800" dirty="0" smtClean="0">
                <a:latin typeface="Times New Roman"/>
                <a:cs typeface="Times New Roman"/>
              </a:rPr>
              <a:t> of </a:t>
            </a:r>
          </a:p>
          <a:p>
            <a:r>
              <a:rPr lang="it-IT" sz="800" dirty="0" err="1" smtClean="0">
                <a:latin typeface="Times New Roman"/>
                <a:cs typeface="Times New Roman"/>
              </a:rPr>
              <a:t>F</a:t>
            </a:r>
            <a:r>
              <a:rPr lang="it-IT" sz="800" dirty="0" smtClean="0">
                <a:latin typeface="Times New Roman"/>
                <a:cs typeface="Times New Roman"/>
              </a:rPr>
              <a:t>. Frontera</a:t>
            </a:r>
            <a:endParaRPr lang="it-IT" sz="800" dirty="0">
              <a:latin typeface="Times New Roman"/>
              <a:cs typeface="Times New Roman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980858" y="62640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00" dirty="0" err="1" smtClean="0">
                <a:latin typeface="Times New Roman"/>
                <a:cs typeface="Times New Roman"/>
              </a:rPr>
              <a:t>Scintillator</a:t>
            </a:r>
            <a:r>
              <a:rPr lang="it-IT" sz="1000" dirty="0">
                <a:latin typeface="Times New Roman"/>
                <a:cs typeface="Times New Roman"/>
              </a:rPr>
              <a:t> </a:t>
            </a:r>
            <a:r>
              <a:rPr lang="it-IT" sz="1000" dirty="0" smtClean="0">
                <a:latin typeface="Times New Roman"/>
                <a:cs typeface="Times New Roman"/>
              </a:rPr>
              <a:t>Crystal</a:t>
            </a:r>
          </a:p>
          <a:p>
            <a:pPr algn="ctr"/>
            <a:r>
              <a:rPr lang="it-IT" sz="1000" dirty="0" smtClean="0">
                <a:latin typeface="Times New Roman"/>
                <a:cs typeface="Times New Roman"/>
              </a:rPr>
              <a:t>detector</a:t>
            </a:r>
            <a:endParaRPr lang="it-IT" sz="1000" dirty="0">
              <a:latin typeface="Times New Roman"/>
              <a:cs typeface="Times New Roman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27136" y="-32852"/>
            <a:ext cx="5860460" cy="83747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t-IT" sz="2400" b="1" dirty="0" smtClean="0">
                <a:latin typeface="Times New Roman"/>
              </a:rPr>
              <a:t>The </a:t>
            </a:r>
            <a:r>
              <a:rPr lang="it-IT" sz="2400" b="1" dirty="0" smtClean="0">
                <a:solidFill>
                  <a:schemeClr val="tx1"/>
                </a:solidFill>
                <a:latin typeface="Times New Roman"/>
              </a:rPr>
              <a:t>HERMES </a:t>
            </a:r>
            <a:r>
              <a:rPr lang="it-IT" sz="2400" b="1" dirty="0" err="1" smtClean="0">
                <a:solidFill>
                  <a:schemeClr val="tx1"/>
                </a:solidFill>
                <a:latin typeface="Times New Roman"/>
              </a:rPr>
              <a:t>mission</a:t>
            </a:r>
            <a:r>
              <a:rPr lang="it-IT" sz="2400" b="1" dirty="0" smtClean="0">
                <a:solidFill>
                  <a:schemeClr val="tx1"/>
                </a:solidFill>
                <a:latin typeface="Times New Roman"/>
              </a:rPr>
              <a:t/>
            </a:r>
            <a:br>
              <a:rPr lang="it-IT" sz="2400" b="1" dirty="0" smtClean="0">
                <a:solidFill>
                  <a:schemeClr val="tx1"/>
                </a:solidFill>
                <a:latin typeface="Times New Roman"/>
              </a:rPr>
            </a:br>
            <a:r>
              <a:rPr lang="it-IT" sz="14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High Energy  </a:t>
            </a:r>
            <a:r>
              <a:rPr lang="it-IT" sz="1400" dirty="0" err="1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Rapid</a:t>
            </a:r>
            <a:r>
              <a:rPr lang="it-IT" sz="14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 Modular Experiment </a:t>
            </a:r>
            <a:r>
              <a:rPr lang="it-IT" sz="1400" dirty="0" err="1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Satellites</a:t>
            </a: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(a </a:t>
            </a:r>
            <a:r>
              <a:rPr lang="it-IT" sz="1400" dirty="0" err="1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nanosatellite</a:t>
            </a: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it-IT" sz="1400" dirty="0" err="1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swarm</a:t>
            </a: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 monitor for </a:t>
            </a: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GRB &amp; High Energy GW </a:t>
            </a:r>
            <a:r>
              <a:rPr lang="it-IT" sz="1400" dirty="0" err="1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counterparts</a:t>
            </a:r>
            <a:r>
              <a:rPr lang="it-IT" sz="14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34302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240</Words>
  <Application>Microsoft Macintosh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The HERMES mission High Energy  Rapid Modular Experiment Satellites (a nanosatellite swarm monitor for GRB &amp; High Energy GW counterparts)</vt:lpstr>
    </vt:vector>
  </TitlesOfParts>
  <Company>Università degli Studi di Cagliari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Luciano Burderi</dc:creator>
  <cp:lastModifiedBy>Luciano Burderi</cp:lastModifiedBy>
  <cp:revision>15</cp:revision>
  <dcterms:created xsi:type="dcterms:W3CDTF">2016-05-01T14:58:10Z</dcterms:created>
  <dcterms:modified xsi:type="dcterms:W3CDTF">2016-05-01T18:07:01Z</dcterms:modified>
</cp:coreProperties>
</file>